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"/>
  </p:notesMasterIdLst>
  <p:sldIdLst>
    <p:sldId id="256" r:id="rId2"/>
    <p:sldId id="269" r:id="rId3"/>
    <p:sldId id="273" r:id="rId4"/>
    <p:sldId id="272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B1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11" autoAdjust="0"/>
    <p:restoredTop sz="93733" autoAdjust="0"/>
  </p:normalViewPr>
  <p:slideViewPr>
    <p:cSldViewPr snapToGrid="0">
      <p:cViewPr varScale="1">
        <p:scale>
          <a:sx n="60" d="100"/>
          <a:sy n="60" d="100"/>
        </p:scale>
        <p:origin x="7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63437F-52C5-49CF-AC8E-C96AF23B1907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FF2E17-4609-4491-9512-0872089AD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440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  <a:p>
            <a:r>
              <a:rPr lang="en-US" dirty="0"/>
              <a:t>Visualization</a:t>
            </a:r>
          </a:p>
          <a:p>
            <a:r>
              <a:rPr lang="en-US" dirty="0"/>
              <a:t>Feature engineering</a:t>
            </a:r>
          </a:p>
          <a:p>
            <a:r>
              <a:rPr lang="en-US" dirty="0"/>
              <a:t>Modeling</a:t>
            </a:r>
          </a:p>
          <a:p>
            <a:pPr lvl="1"/>
            <a:r>
              <a:rPr lang="en-US" dirty="0"/>
              <a:t>LM</a:t>
            </a:r>
          </a:p>
          <a:p>
            <a:pPr lvl="1"/>
            <a:r>
              <a:rPr lang="en-US" dirty="0"/>
              <a:t>RF</a:t>
            </a:r>
          </a:p>
          <a:p>
            <a:pPr lvl="1"/>
            <a:r>
              <a:rPr lang="en-US" dirty="0"/>
              <a:t>Xgboost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Business insights &amp; applications</a:t>
            </a:r>
          </a:p>
          <a:p>
            <a:r>
              <a:rPr lang="en-US" dirty="0"/>
              <a:t>Next steps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F2E17-4609-4491-9512-0872089AD0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29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F2E17-4609-4491-9512-0872089AD0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35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Allyn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F2E17-4609-4491-9512-0872089AD0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646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pubg wallpaper">
            <a:extLst>
              <a:ext uri="{FF2B5EF4-FFF2-40B4-BE49-F238E27FC236}">
                <a16:creationId xmlns:a16="http://schemas.microsoft.com/office/drawing/2014/main" id="{26E7B683-FC1C-44A5-ADE3-A1DDA8757DD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0" b="1590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83812F5-7CE6-404D-9093-F413AA6E79B5}"/>
              </a:ext>
            </a:extLst>
          </p:cNvPr>
          <p:cNvSpPr/>
          <p:nvPr userDrawn="1"/>
        </p:nvSpPr>
        <p:spPr>
          <a:xfrm>
            <a:off x="1" y="2"/>
            <a:ext cx="12192000" cy="685800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pic>
        <p:nvPicPr>
          <p:cNvPr id="11" name="Picture 10" descr="A picture containing indoor, object, mirror, hand glass&#10;&#10;Description automatically generated">
            <a:extLst>
              <a:ext uri="{FF2B5EF4-FFF2-40B4-BE49-F238E27FC236}">
                <a16:creationId xmlns:a16="http://schemas.microsoft.com/office/drawing/2014/main" id="{34FC0B80-A47E-450A-BB9E-36966261E94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836324">
            <a:off x="7872399" y="91231"/>
            <a:ext cx="3467820" cy="34678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D9D4FA-647B-4E71-8A15-239954DD20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727628-BB9A-4457-9D69-1BF6BD60F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89020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B37BB0DF-AB8E-4A92-BA3C-44FC223D5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3839" y="638385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C7AF9AD-9B7C-469D-A809-AE189894EBC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497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8CE44-A7FB-4B65-BD1A-D82AE6448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922" y="1825625"/>
            <a:ext cx="10980154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D5B18F5-0725-4627-AEDE-AE5A346A0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22" y="365127"/>
            <a:ext cx="10980155" cy="132556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D441E2FA-FB2E-40B8-B3EA-12AD1E22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3839" y="638385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C7AF9AD-9B7C-469D-A809-AE189894EBC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33C3898-72B1-49BE-86EE-9B1E1BFDB7D5}"/>
              </a:ext>
            </a:extLst>
          </p:cNvPr>
          <p:cNvCxnSpPr>
            <a:cxnSpLocks/>
          </p:cNvCxnSpPr>
          <p:nvPr userDrawn="1"/>
        </p:nvCxnSpPr>
        <p:spPr>
          <a:xfrm>
            <a:off x="605922" y="1435395"/>
            <a:ext cx="6240379" cy="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0057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pubg wallpaper">
            <a:extLst>
              <a:ext uri="{FF2B5EF4-FFF2-40B4-BE49-F238E27FC236}">
                <a16:creationId xmlns:a16="http://schemas.microsoft.com/office/drawing/2014/main" id="{8EFA1692-583F-458E-8952-DFF3EEB0431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rtial Circle 3">
            <a:extLst>
              <a:ext uri="{FF2B5EF4-FFF2-40B4-BE49-F238E27FC236}">
                <a16:creationId xmlns:a16="http://schemas.microsoft.com/office/drawing/2014/main" id="{7D9DFF68-D489-4BF8-AF65-0E97F136065B}"/>
              </a:ext>
            </a:extLst>
          </p:cNvPr>
          <p:cNvSpPr/>
          <p:nvPr userDrawn="1"/>
        </p:nvSpPr>
        <p:spPr>
          <a:xfrm>
            <a:off x="-6030191" y="841663"/>
            <a:ext cx="12046528" cy="12046528"/>
          </a:xfrm>
          <a:prstGeom prst="pie">
            <a:avLst>
              <a:gd name="adj1" fmla="val 16200449"/>
              <a:gd name="adj2" fmla="val 80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65C96B-82D8-48B5-A9C9-43C6B8637C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02633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7255901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oup of people on a beach&#10;&#10;Description automatically generated">
            <a:extLst>
              <a:ext uri="{FF2B5EF4-FFF2-40B4-BE49-F238E27FC236}">
                <a16:creationId xmlns:a16="http://schemas.microsoft.com/office/drawing/2014/main" id="{F8F3F011-A512-4A25-998D-A5EEB8AEE0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" r="10068"/>
          <a:stretch/>
        </p:blipFill>
        <p:spPr>
          <a:xfrm>
            <a:off x="2926080" y="0"/>
            <a:ext cx="9265921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0B5DFC9-2C69-4FE2-8D00-2B9DB3018082}"/>
              </a:ext>
            </a:extLst>
          </p:cNvPr>
          <p:cNvSpPr/>
          <p:nvPr userDrawn="1"/>
        </p:nvSpPr>
        <p:spPr>
          <a:xfrm>
            <a:off x="2926081" y="0"/>
            <a:ext cx="6766559" cy="6858000"/>
          </a:xfrm>
          <a:prstGeom prst="rect">
            <a:avLst/>
          </a:prstGeom>
          <a:gradFill flip="none" rotWithShape="1">
            <a:gsLst>
              <a:gs pos="27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6E3AAD-B590-47F1-82BF-ADA2DCF83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3839" y="638385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C7AF9AD-9B7C-469D-A809-AE189894EB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288DF99-27C8-43B4-B54C-272AD2A5D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22" y="365127"/>
            <a:ext cx="10980155" cy="132556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85806D-91CE-4FE5-9C3B-5B96BCCB4690}"/>
              </a:ext>
            </a:extLst>
          </p:cNvPr>
          <p:cNvCxnSpPr>
            <a:cxnSpLocks/>
          </p:cNvCxnSpPr>
          <p:nvPr userDrawn="1"/>
        </p:nvCxnSpPr>
        <p:spPr>
          <a:xfrm>
            <a:off x="605922" y="1435395"/>
            <a:ext cx="6240379" cy="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695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Manual Input 9">
            <a:extLst>
              <a:ext uri="{FF2B5EF4-FFF2-40B4-BE49-F238E27FC236}">
                <a16:creationId xmlns:a16="http://schemas.microsoft.com/office/drawing/2014/main" id="{D2C8442E-DB57-467E-B062-CCE432881A7B}"/>
              </a:ext>
            </a:extLst>
          </p:cNvPr>
          <p:cNvSpPr/>
          <p:nvPr userDrawn="1"/>
        </p:nvSpPr>
        <p:spPr>
          <a:xfrm rot="5400000">
            <a:off x="-920115" y="920115"/>
            <a:ext cx="6858000" cy="5017769"/>
          </a:xfrm>
          <a:prstGeom prst="flowChartManualInpu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D71A5B-2262-4841-936D-7FDB2F8C5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22" y="365127"/>
            <a:ext cx="10980155" cy="1325563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descr="A picture containing person, woman, tennis, holding&#10;&#10;Description automatically generated">
            <a:extLst>
              <a:ext uri="{FF2B5EF4-FFF2-40B4-BE49-F238E27FC236}">
                <a16:creationId xmlns:a16="http://schemas.microsoft.com/office/drawing/2014/main" id="{F3B5AB9C-2D8F-4E5B-A59A-830226BB3B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35" y="365127"/>
            <a:ext cx="5275459" cy="649287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FB8034-E46C-4EB5-8EA0-4423EC5C3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3839" y="6383852"/>
            <a:ext cx="2743200" cy="365125"/>
          </a:xfrm>
          <a:prstGeom prst="rect">
            <a:avLst/>
          </a:prstGeom>
        </p:spPr>
        <p:txBody>
          <a:bodyPr/>
          <a:lstStyle/>
          <a:p>
            <a:fld id="{EC7AF9AD-9B7C-469D-A809-AE189894EBC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447414-88E0-4BDB-86B0-8D223DC4AB0E}"/>
              </a:ext>
            </a:extLst>
          </p:cNvPr>
          <p:cNvCxnSpPr>
            <a:cxnSpLocks/>
          </p:cNvCxnSpPr>
          <p:nvPr userDrawn="1"/>
        </p:nvCxnSpPr>
        <p:spPr>
          <a:xfrm>
            <a:off x="5345698" y="1435395"/>
            <a:ext cx="6240379" cy="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566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Manual Input 9">
            <a:extLst>
              <a:ext uri="{FF2B5EF4-FFF2-40B4-BE49-F238E27FC236}">
                <a16:creationId xmlns:a16="http://schemas.microsoft.com/office/drawing/2014/main" id="{D2C8442E-DB57-467E-B062-CCE432881A7B}"/>
              </a:ext>
            </a:extLst>
          </p:cNvPr>
          <p:cNvSpPr/>
          <p:nvPr userDrawn="1"/>
        </p:nvSpPr>
        <p:spPr>
          <a:xfrm rot="16200000">
            <a:off x="6478905" y="1144905"/>
            <a:ext cx="6858000" cy="4568190"/>
          </a:xfrm>
          <a:prstGeom prst="flowChartManualInpu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pic>
        <p:nvPicPr>
          <p:cNvPr id="4" name="Picture 3" descr="A person wearing a uniform&#10;&#10;Description automatically generated">
            <a:extLst>
              <a:ext uri="{FF2B5EF4-FFF2-40B4-BE49-F238E27FC236}">
                <a16:creationId xmlns:a16="http://schemas.microsoft.com/office/drawing/2014/main" id="{2F71B5AD-6424-4734-BA0B-995B712DCB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138" y="356591"/>
            <a:ext cx="5105401" cy="65014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FB8034-E46C-4EB5-8EA0-4423EC5C3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3839" y="638385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C7AF9AD-9B7C-469D-A809-AE189894EB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4DE7F06D-5CFC-4BB8-B22A-32E5C329DF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5922" y="1781175"/>
            <a:ext cx="6240379" cy="45100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254C2E0-E233-41ED-87A6-450C456D1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22" y="365127"/>
            <a:ext cx="10980155" cy="132556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1AF537-65DC-4F09-9E98-754B8290F403}"/>
              </a:ext>
            </a:extLst>
          </p:cNvPr>
          <p:cNvCxnSpPr>
            <a:cxnSpLocks/>
          </p:cNvCxnSpPr>
          <p:nvPr userDrawn="1"/>
        </p:nvCxnSpPr>
        <p:spPr>
          <a:xfrm>
            <a:off x="605922" y="1435395"/>
            <a:ext cx="6240379" cy="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908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FB8034-E46C-4EB5-8EA0-4423EC5C3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3839" y="6383852"/>
            <a:ext cx="2743200" cy="365125"/>
          </a:xfrm>
          <a:prstGeom prst="rect">
            <a:avLst/>
          </a:prstGeom>
        </p:spPr>
        <p:txBody>
          <a:bodyPr/>
          <a:lstStyle/>
          <a:p>
            <a:fld id="{EC7AF9AD-9B7C-469D-A809-AE189894EBC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634E0965-87DB-4D31-BEFA-D5AB6557F08F}"/>
              </a:ext>
            </a:extLst>
          </p:cNvPr>
          <p:cNvSpPr/>
          <p:nvPr userDrawn="1"/>
        </p:nvSpPr>
        <p:spPr>
          <a:xfrm>
            <a:off x="0" y="3520098"/>
            <a:ext cx="4393245" cy="3331029"/>
          </a:xfrm>
          <a:prstGeom prst="rt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pic>
        <p:nvPicPr>
          <p:cNvPr id="7" name="Picture 6" descr="A picture containing transport&#10;&#10;Description automatically generated">
            <a:extLst>
              <a:ext uri="{FF2B5EF4-FFF2-40B4-BE49-F238E27FC236}">
                <a16:creationId xmlns:a16="http://schemas.microsoft.com/office/drawing/2014/main" id="{B4A97538-7A66-48FB-BED6-437034474D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9421"/>
            <a:ext cx="8506047" cy="4598581"/>
          </a:xfrm>
          <a:prstGeom prst="rect">
            <a:avLst/>
          </a:prstGeom>
        </p:spPr>
      </p:pic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98C54F2B-760A-42BF-83B5-12DCE53224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45698" y="1781175"/>
            <a:ext cx="6240379" cy="45100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8D81185-E032-4592-8223-A777F46BB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22" y="365127"/>
            <a:ext cx="10980155" cy="132556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9923921-4682-498E-8668-68D03334C65A}"/>
              </a:ext>
            </a:extLst>
          </p:cNvPr>
          <p:cNvCxnSpPr>
            <a:cxnSpLocks/>
          </p:cNvCxnSpPr>
          <p:nvPr userDrawn="1"/>
        </p:nvCxnSpPr>
        <p:spPr>
          <a:xfrm>
            <a:off x="605922" y="1435395"/>
            <a:ext cx="6240379" cy="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605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8CE44-A7FB-4B65-BD1A-D82AE6448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922" y="1825625"/>
            <a:ext cx="10980154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D441E2FA-FB2E-40B8-B3EA-12AD1E22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3839" y="6383852"/>
            <a:ext cx="2743200" cy="365125"/>
          </a:xfrm>
          <a:prstGeom prst="rect">
            <a:avLst/>
          </a:prstGeom>
        </p:spPr>
        <p:txBody>
          <a:bodyPr/>
          <a:lstStyle/>
          <a:p>
            <a:fld id="{EC7AF9AD-9B7C-469D-A809-AE189894EBC0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 descr="A picture containing indoor, sitting&#10;&#10;Description automatically generated">
            <a:extLst>
              <a:ext uri="{FF2B5EF4-FFF2-40B4-BE49-F238E27FC236}">
                <a16:creationId xmlns:a16="http://schemas.microsoft.com/office/drawing/2014/main" id="{8A3EF1FE-6819-4A46-8E43-465A98B4F1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0679"/>
            <a:ext cx="9450139" cy="51089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544F211-C153-4926-A91A-FF44F1BC3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22" y="365127"/>
            <a:ext cx="10980155" cy="132556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CAC5CC8-11E3-44A3-A494-CDFC5523D45E}"/>
              </a:ext>
            </a:extLst>
          </p:cNvPr>
          <p:cNvCxnSpPr>
            <a:cxnSpLocks/>
          </p:cNvCxnSpPr>
          <p:nvPr userDrawn="1"/>
        </p:nvCxnSpPr>
        <p:spPr>
          <a:xfrm>
            <a:off x="605922" y="1435395"/>
            <a:ext cx="6240379" cy="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727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8CE44-A7FB-4B65-BD1A-D82AE6448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922" y="1825625"/>
            <a:ext cx="10980154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A person holding a weapon&#10;&#10;Description automatically generated">
            <a:extLst>
              <a:ext uri="{FF2B5EF4-FFF2-40B4-BE49-F238E27FC236}">
                <a16:creationId xmlns:a16="http://schemas.microsoft.com/office/drawing/2014/main" id="{C56399BC-FD25-4EBF-88FC-EA7DFA8840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31"/>
          <a:stretch/>
        </p:blipFill>
        <p:spPr>
          <a:xfrm>
            <a:off x="8544653" y="1148550"/>
            <a:ext cx="3647348" cy="570945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D5B18F5-0725-4627-AEDE-AE5A346A0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22" y="365127"/>
            <a:ext cx="10980155" cy="132556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D441E2FA-FB2E-40B8-B3EA-12AD1E22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3839" y="638385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C7AF9AD-9B7C-469D-A809-AE189894EBC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33C3898-72B1-49BE-86EE-9B1E1BFDB7D5}"/>
              </a:ext>
            </a:extLst>
          </p:cNvPr>
          <p:cNvCxnSpPr>
            <a:cxnSpLocks/>
          </p:cNvCxnSpPr>
          <p:nvPr userDrawn="1"/>
        </p:nvCxnSpPr>
        <p:spPr>
          <a:xfrm>
            <a:off x="605922" y="1435395"/>
            <a:ext cx="6240379" cy="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7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Manual Input 10">
            <a:extLst>
              <a:ext uri="{FF2B5EF4-FFF2-40B4-BE49-F238E27FC236}">
                <a16:creationId xmlns:a16="http://schemas.microsoft.com/office/drawing/2014/main" id="{30FD60C5-3430-420B-A70F-B2F26F6D5952}"/>
              </a:ext>
            </a:extLst>
          </p:cNvPr>
          <p:cNvSpPr/>
          <p:nvPr userDrawn="1"/>
        </p:nvSpPr>
        <p:spPr>
          <a:xfrm rot="5400000" flipH="1">
            <a:off x="-1535432" y="1535431"/>
            <a:ext cx="6858001" cy="3787137"/>
          </a:xfrm>
          <a:prstGeom prst="flowChartManualInpu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pic>
        <p:nvPicPr>
          <p:cNvPr id="4" name="Picture 3" descr="A person wearing a costume&#10;&#10;Description automatically generated">
            <a:extLst>
              <a:ext uri="{FF2B5EF4-FFF2-40B4-BE49-F238E27FC236}">
                <a16:creationId xmlns:a16="http://schemas.microsoft.com/office/drawing/2014/main" id="{08DE444B-46EC-4956-94EB-A670EC9848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9" t="-3791" r="-1125" b="-829"/>
          <a:stretch/>
        </p:blipFill>
        <p:spPr>
          <a:xfrm>
            <a:off x="0" y="187820"/>
            <a:ext cx="4358640" cy="67311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8CE44-A7FB-4B65-BD1A-D82AE6448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6220" y="1825625"/>
            <a:ext cx="753985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D5B18F5-0725-4627-AEDE-AE5A346A0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22" y="365127"/>
            <a:ext cx="10980155" cy="1325563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D441E2FA-FB2E-40B8-B3EA-12AD1E22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3839" y="638385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C7AF9AD-9B7C-469D-A809-AE189894EBC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33C3898-72B1-49BE-86EE-9B1E1BFDB7D5}"/>
              </a:ext>
            </a:extLst>
          </p:cNvPr>
          <p:cNvCxnSpPr>
            <a:cxnSpLocks/>
          </p:cNvCxnSpPr>
          <p:nvPr userDrawn="1"/>
        </p:nvCxnSpPr>
        <p:spPr>
          <a:xfrm>
            <a:off x="5345697" y="1435395"/>
            <a:ext cx="6240379" cy="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994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a black dress&#10;&#10;Description automatically generated">
            <a:extLst>
              <a:ext uri="{FF2B5EF4-FFF2-40B4-BE49-F238E27FC236}">
                <a16:creationId xmlns:a16="http://schemas.microsoft.com/office/drawing/2014/main" id="{3D5791CF-3978-461C-A525-7995A03EBC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88" r="5769" b="5124"/>
          <a:stretch/>
        </p:blipFill>
        <p:spPr>
          <a:xfrm>
            <a:off x="9523228" y="952009"/>
            <a:ext cx="2668772" cy="59059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8CE44-A7FB-4B65-BD1A-D82AE6448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922" y="1825625"/>
            <a:ext cx="10980154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D5B18F5-0725-4627-AEDE-AE5A346A0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22" y="365127"/>
            <a:ext cx="10980155" cy="132556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D441E2FA-FB2E-40B8-B3EA-12AD1E22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3839" y="638385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C7AF9AD-9B7C-469D-A809-AE189894EBC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33C3898-72B1-49BE-86EE-9B1E1BFDB7D5}"/>
              </a:ext>
            </a:extLst>
          </p:cNvPr>
          <p:cNvCxnSpPr>
            <a:cxnSpLocks/>
          </p:cNvCxnSpPr>
          <p:nvPr userDrawn="1"/>
        </p:nvCxnSpPr>
        <p:spPr>
          <a:xfrm>
            <a:off x="605922" y="1435395"/>
            <a:ext cx="6240379" cy="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921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8BA6E12-4E76-4E8A-A7BC-4242F367A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22" y="365127"/>
            <a:ext cx="10980155" cy="132556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966092-DBAD-4F04-94BB-1540DD0B7800}"/>
              </a:ext>
            </a:extLst>
          </p:cNvPr>
          <p:cNvCxnSpPr>
            <a:cxnSpLocks/>
          </p:cNvCxnSpPr>
          <p:nvPr userDrawn="1"/>
        </p:nvCxnSpPr>
        <p:spPr>
          <a:xfrm>
            <a:off x="605922" y="1435395"/>
            <a:ext cx="6240379" cy="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B530B6E-67CC-4970-AA1C-888AD77BA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3839" y="638385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C7AF9AD-9B7C-469D-A809-AE189894EBC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294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D1F1A-8834-4E4A-B4B7-007B0D435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A86CFD-E9D0-40F5-9CD3-4DD8F6267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B0293C6-776C-4153-A35F-7C03D525F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23839" y="6383852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gency FB" panose="020B0503020202020204" pitchFamily="34" charset="0"/>
              </a:defRPr>
            </a:lvl1pPr>
          </a:lstStyle>
          <a:p>
            <a:fld id="{4C682DAC-4AC7-40B8-A2E7-FBE9561BA8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599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6" r:id="rId3"/>
    <p:sldLayoutId id="2147483657" r:id="rId4"/>
    <p:sldLayoutId id="2147483650" r:id="rId5"/>
    <p:sldLayoutId id="2147483666" r:id="rId6"/>
    <p:sldLayoutId id="2147483662" r:id="rId7"/>
    <p:sldLayoutId id="2147483663" r:id="rId8"/>
    <p:sldLayoutId id="2147483665" r:id="rId9"/>
    <p:sldLayoutId id="2147483667" r:id="rId10"/>
    <p:sldLayoutId id="2147483660" r:id="rId11"/>
    <p:sldLayoutId id="2147483658" r:id="rId12"/>
    <p:sldLayoutId id="2147483651" r:id="rId13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gency FB" panose="020B0503020202020204" pitchFamily="34" charset="0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q"/>
        <a:defRPr sz="2800" kern="1200">
          <a:solidFill>
            <a:schemeClr val="tx1"/>
          </a:solidFill>
          <a:latin typeface="Agency FB" panose="020B0503020202020204" pitchFamily="34" charset="0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gency FB" panose="020B0503020202020204" pitchFamily="34" charset="0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gency FB" panose="020B0503020202020204" pitchFamily="34" charset="0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gency FB" panose="020B0503020202020204" pitchFamily="34" charset="0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gency FB" panose="020B0503020202020204" pitchFamily="34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CBBDE-6BE2-4051-B1F5-85A9B75BDF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38221"/>
            <a:ext cx="9144000" cy="2387600"/>
          </a:xfrm>
        </p:spPr>
        <p:txBody>
          <a:bodyPr>
            <a:normAutofit/>
          </a:bodyPr>
          <a:lstStyle/>
          <a:p>
            <a:r>
              <a:rPr lang="en-US" sz="5400" b="1" dirty="0"/>
              <a:t>PUBG Win Points Prediction</a:t>
            </a:r>
            <a:br>
              <a:rPr lang="en-US" sz="5400" b="1" dirty="0"/>
            </a:br>
            <a:r>
              <a:rPr lang="en-US" sz="5400" b="1" dirty="0"/>
              <a:t>with Spark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6B4FA7-3054-4CDB-9411-CBBCAA17A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02171"/>
            <a:ext cx="9144000" cy="1655763"/>
          </a:xfrm>
        </p:spPr>
        <p:txBody>
          <a:bodyPr/>
          <a:lstStyle/>
          <a:p>
            <a:r>
              <a:rPr lang="en-US" dirty="0"/>
              <a:t>Ailun Zhu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az8ec</a:t>
            </a:r>
          </a:p>
        </p:txBody>
      </p:sp>
    </p:spTree>
    <p:extLst>
      <p:ext uri="{BB962C8B-B14F-4D97-AF65-F5344CB8AC3E}">
        <p14:creationId xmlns:p14="http://schemas.microsoft.com/office/powerpoint/2010/main" val="1905587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D397B-45EF-47EE-87F2-E7B6CFD8F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22" y="365127"/>
            <a:ext cx="10980155" cy="1325563"/>
          </a:xfrm>
        </p:spPr>
        <p:txBody>
          <a:bodyPr/>
          <a:lstStyle/>
          <a:p>
            <a:r>
              <a:rPr lang="en-US" dirty="0"/>
              <a:t>Motivation – Business Interest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0230B-02C8-4BCC-8196-67114AC29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AF9AD-9B7C-469D-A809-AE189894EBC0}" type="slidenum">
              <a:rPr lang="en-US" smtClean="0"/>
              <a:t>2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D2B2D90-9294-49AC-A10B-5781C6305655}"/>
              </a:ext>
            </a:extLst>
          </p:cNvPr>
          <p:cNvGrpSpPr/>
          <p:nvPr/>
        </p:nvGrpSpPr>
        <p:grpSpPr>
          <a:xfrm>
            <a:off x="5267307" y="1660052"/>
            <a:ext cx="3004827" cy="1997659"/>
            <a:chOff x="6233629" y="1633917"/>
            <a:chExt cx="3004827" cy="199765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602B294-827E-42BF-8CB8-65A7E5901DCE}"/>
                </a:ext>
              </a:extLst>
            </p:cNvPr>
            <p:cNvGrpSpPr/>
            <p:nvPr/>
          </p:nvGrpSpPr>
          <p:grpSpPr>
            <a:xfrm>
              <a:off x="6233629" y="2418107"/>
              <a:ext cx="3004827" cy="1213469"/>
              <a:chOff x="6213911" y="2418107"/>
              <a:chExt cx="3004827" cy="1213469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E240B18-6816-4705-99D5-5506CC647490}"/>
                  </a:ext>
                </a:extLst>
              </p:cNvPr>
              <p:cNvSpPr/>
              <p:nvPr/>
            </p:nvSpPr>
            <p:spPr>
              <a:xfrm>
                <a:off x="6213911" y="2418107"/>
                <a:ext cx="876112" cy="1213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Agency FB" panose="020B0503020202020204" pitchFamily="34" charset="0"/>
                  </a:rPr>
                  <a:t>2 </a:t>
                </a:r>
              </a:p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Agency FB" panose="020B0503020202020204" pitchFamily="34" charset="0"/>
                  </a:rPr>
                  <a:t>billion</a:t>
                </a: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gency FB" panose="020B0503020202020204" pitchFamily="34" charset="0"/>
                  </a:rPr>
                  <a:t>By 2020</a:t>
                </a:r>
                <a:endParaRPr lang="en-US" dirty="0">
                  <a:solidFill>
                    <a:schemeClr val="tx1"/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A57D55F-1BE9-4807-B35F-BBCA3EFE4259}"/>
                  </a:ext>
                </a:extLst>
              </p:cNvPr>
              <p:cNvSpPr/>
              <p:nvPr/>
            </p:nvSpPr>
            <p:spPr>
              <a:xfrm>
                <a:off x="8240430" y="2418107"/>
                <a:ext cx="978308" cy="12130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Agency FB" panose="020B0503020202020204" pitchFamily="34" charset="0"/>
                  </a:rPr>
                  <a:t>385 million</a:t>
                </a: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gency FB" panose="020B0503020202020204" pitchFamily="34" charset="0"/>
                  </a:rPr>
                  <a:t>In 2018</a:t>
                </a:r>
                <a:endParaRPr lang="en-US" dirty="0">
                  <a:solidFill>
                    <a:schemeClr val="tx1"/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93FAB16-6F15-40E8-81F7-3517466CCFC8}"/>
                  </a:ext>
                </a:extLst>
              </p:cNvPr>
              <p:cNvSpPr/>
              <p:nvPr/>
            </p:nvSpPr>
            <p:spPr>
              <a:xfrm>
                <a:off x="7247630" y="2418545"/>
                <a:ext cx="876112" cy="12130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Agency FB" panose="020B0503020202020204" pitchFamily="34" charset="0"/>
                  </a:rPr>
                  <a:t>696 million</a:t>
                </a: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gency FB" panose="020B0503020202020204" pitchFamily="34" charset="0"/>
                  </a:rPr>
                  <a:t>In 2018</a:t>
                </a:r>
                <a:endParaRPr lang="en-US" dirty="0">
                  <a:solidFill>
                    <a:schemeClr val="tx1"/>
                  </a:solidFill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493A995-C23E-47B6-8AA9-32FA6C1B0E28}"/>
                </a:ext>
              </a:extLst>
            </p:cNvPr>
            <p:cNvSpPr/>
            <p:nvPr/>
          </p:nvSpPr>
          <p:spPr>
            <a:xfrm>
              <a:off x="6682213" y="1633917"/>
              <a:ext cx="2409634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377"/>
              <a:r>
                <a:rPr lang="en-US" sz="2400" b="1" dirty="0">
                  <a:latin typeface="Agency FB" panose="020B0503020202020204" pitchFamily="34" charset="0"/>
                </a:rPr>
                <a:t>eSports</a:t>
              </a:r>
            </a:p>
            <a:p>
              <a:pPr algn="ctr" defTabSz="914377"/>
              <a:r>
                <a:rPr lang="en-US" dirty="0">
                  <a:latin typeface="Agency FB" panose="020B0503020202020204" pitchFamily="34" charset="0"/>
                </a:rPr>
                <a:t>the Next Billion-dollar Industry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362AE5F-9B9F-45AE-9F4F-79D11B54F099}"/>
              </a:ext>
            </a:extLst>
          </p:cNvPr>
          <p:cNvGrpSpPr/>
          <p:nvPr/>
        </p:nvGrpSpPr>
        <p:grpSpPr>
          <a:xfrm>
            <a:off x="5467524" y="4167643"/>
            <a:ext cx="6397494" cy="1719175"/>
            <a:chOff x="5550528" y="4136972"/>
            <a:chExt cx="6397494" cy="171917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3B8DA4A-45E5-484F-98F7-13253A08A57A}"/>
                </a:ext>
              </a:extLst>
            </p:cNvPr>
            <p:cNvSpPr/>
            <p:nvPr/>
          </p:nvSpPr>
          <p:spPr>
            <a:xfrm>
              <a:off x="5550528" y="4932817"/>
              <a:ext cx="342455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Font typeface="Wingdings" panose="05000000000000000000" pitchFamily="2" charset="2"/>
                <a:buChar char="q"/>
              </a:pPr>
              <a:r>
                <a:rPr lang="en-US" dirty="0">
                  <a:latin typeface="Agency FB" panose="020B0503020202020204" pitchFamily="34" charset="0"/>
                </a:rPr>
                <a:t> Identify players’ strengths</a:t>
              </a:r>
            </a:p>
            <a:p>
              <a:pPr marL="742950" lvl="1" indent="-285750">
                <a:buFont typeface="Wingdings" panose="05000000000000000000" pitchFamily="2" charset="2"/>
                <a:buChar char="q"/>
              </a:pPr>
              <a:r>
                <a:rPr lang="en-US" dirty="0">
                  <a:latin typeface="Agency FB" panose="020B0503020202020204" pitchFamily="34" charset="0"/>
                </a:rPr>
                <a:t> Predict opponents’ strategies</a:t>
              </a:r>
            </a:p>
            <a:p>
              <a:pPr marL="742950" lvl="1" indent="-285750">
                <a:buFont typeface="Wingdings" panose="05000000000000000000" pitchFamily="2" charset="2"/>
                <a:buChar char="q"/>
              </a:pPr>
              <a:r>
                <a:rPr lang="en-US" dirty="0">
                  <a:latin typeface="Agency FB" panose="020B0503020202020204" pitchFamily="34" charset="0"/>
                </a:rPr>
                <a:t> Build up dream teams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7C0A8CC-6DFA-4067-B196-92B47117B27E}"/>
                </a:ext>
              </a:extLst>
            </p:cNvPr>
            <p:cNvSpPr/>
            <p:nvPr/>
          </p:nvSpPr>
          <p:spPr>
            <a:xfrm>
              <a:off x="6609064" y="4136972"/>
              <a:ext cx="4086375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377"/>
              <a:r>
                <a:rPr lang="en-US" dirty="0">
                  <a:latin typeface="Agency FB" panose="020B0503020202020204" pitchFamily="34" charset="0"/>
                </a:rPr>
                <a:t>How Data Science Is </a:t>
              </a:r>
            </a:p>
            <a:p>
              <a:pPr algn="ctr" defTabSz="914377"/>
              <a:r>
                <a:rPr lang="en-US" sz="2400" b="1" dirty="0">
                  <a:latin typeface="Agency FB" panose="020B0503020202020204" pitchFamily="34" charset="0"/>
                </a:rPr>
                <a:t>Revolutionizing the Future of eSports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84B9263-F8D9-49F7-B6E2-9C640D4F7D8F}"/>
                </a:ext>
              </a:extLst>
            </p:cNvPr>
            <p:cNvSpPr/>
            <p:nvPr/>
          </p:nvSpPr>
          <p:spPr>
            <a:xfrm>
              <a:off x="8523468" y="4932817"/>
              <a:ext cx="342455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Font typeface="Wingdings" panose="05000000000000000000" pitchFamily="2" charset="2"/>
                <a:buChar char="q"/>
              </a:pPr>
              <a:r>
                <a:rPr lang="en-US" dirty="0">
                  <a:latin typeface="Agency FB" panose="020B0503020202020204" pitchFamily="34" charset="0"/>
                </a:rPr>
                <a:t>Attract capital and talent</a:t>
              </a:r>
            </a:p>
            <a:p>
              <a:pPr marL="742950" lvl="1" indent="-285750">
                <a:buFont typeface="Wingdings" panose="05000000000000000000" pitchFamily="2" charset="2"/>
                <a:buChar char="q"/>
              </a:pPr>
              <a:r>
                <a:rPr lang="en-US" dirty="0">
                  <a:latin typeface="Agency FB" panose="020B0503020202020204" pitchFamily="34" charset="0"/>
                </a:rPr>
                <a:t> Online gambling and betting </a:t>
              </a:r>
            </a:p>
            <a:p>
              <a:pPr marL="742950" lvl="1" indent="-285750">
                <a:buFont typeface="Wingdings" panose="05000000000000000000" pitchFamily="2" charset="2"/>
                <a:buChar char="q"/>
              </a:pPr>
              <a:endParaRPr lang="en-US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B6D7705-E59D-4820-84B7-4FF83EBD7BA8}"/>
              </a:ext>
            </a:extLst>
          </p:cNvPr>
          <p:cNvGrpSpPr/>
          <p:nvPr/>
        </p:nvGrpSpPr>
        <p:grpSpPr>
          <a:xfrm>
            <a:off x="8642485" y="1660052"/>
            <a:ext cx="3224964" cy="1997222"/>
            <a:chOff x="6274548" y="1633917"/>
            <a:chExt cx="3224964" cy="199722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C649FB0-B947-443D-967E-46F19F7B202A}"/>
                </a:ext>
              </a:extLst>
            </p:cNvPr>
            <p:cNvGrpSpPr/>
            <p:nvPr/>
          </p:nvGrpSpPr>
          <p:grpSpPr>
            <a:xfrm>
              <a:off x="6274548" y="2418107"/>
              <a:ext cx="3224964" cy="1213032"/>
              <a:chOff x="6254830" y="2418107"/>
              <a:chExt cx="3224964" cy="121303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871AEF4-2984-485B-83A8-51A4A6B71391}"/>
                  </a:ext>
                </a:extLst>
              </p:cNvPr>
              <p:cNvSpPr/>
              <p:nvPr/>
            </p:nvSpPr>
            <p:spPr>
              <a:xfrm>
                <a:off x="6254830" y="2418107"/>
                <a:ext cx="1554138" cy="1213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Agency FB" panose="020B0503020202020204" pitchFamily="34" charset="0"/>
                  </a:rPr>
                  <a:t>2 million</a:t>
                </a: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gency FB" panose="020B0503020202020204" pitchFamily="34" charset="0"/>
                  </a:rPr>
                  <a:t>Download/month</a:t>
                </a:r>
                <a:endParaRPr lang="en-US" dirty="0">
                  <a:solidFill>
                    <a:schemeClr val="tx1"/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3786552-8797-4070-8E89-FE9399569EC2}"/>
                  </a:ext>
                </a:extLst>
              </p:cNvPr>
              <p:cNvSpPr/>
              <p:nvPr/>
            </p:nvSpPr>
            <p:spPr>
              <a:xfrm>
                <a:off x="7925656" y="2418107"/>
                <a:ext cx="1554138" cy="12130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Agency FB" panose="020B0503020202020204" pitchFamily="34" charset="0"/>
                  </a:rPr>
                  <a:t>+500 million</a:t>
                </a: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gency FB" panose="020B0503020202020204" pitchFamily="34" charset="0"/>
                  </a:rPr>
                  <a:t>revenue</a:t>
                </a:r>
                <a:endParaRPr lang="en-US" dirty="0">
                  <a:solidFill>
                    <a:schemeClr val="tx1"/>
                  </a:solidFill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C89AA5E-D434-4F7D-B27D-B1927E748292}"/>
                </a:ext>
              </a:extLst>
            </p:cNvPr>
            <p:cNvSpPr/>
            <p:nvPr/>
          </p:nvSpPr>
          <p:spPr>
            <a:xfrm>
              <a:off x="6823279" y="1633917"/>
              <a:ext cx="2127505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377"/>
              <a:r>
                <a:rPr lang="en-US" sz="2400" b="1" dirty="0">
                  <a:latin typeface="Agency FB" panose="020B0503020202020204" pitchFamily="34" charset="0"/>
                </a:rPr>
                <a:t>PUBG</a:t>
              </a:r>
            </a:p>
            <a:p>
              <a:pPr algn="ctr" defTabSz="914377"/>
              <a:r>
                <a:rPr lang="en-US" dirty="0">
                  <a:latin typeface="Agency FB" panose="020B0503020202020204" pitchFamily="34" charset="0"/>
                </a:rPr>
                <a:t>Most Popular Game in 2017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7344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79075D-AD23-42C7-88A1-1BB6C731D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Snippet</a:t>
            </a:r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A00551-4048-485E-B632-F516C8EAF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AF9AD-9B7C-469D-A809-AE189894EBC0}" type="slidenum">
              <a:rPr lang="en-US" smtClean="0"/>
              <a:pPr/>
              <a:t>3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7D8D46-C0F9-45F7-9941-C46CE64B7175}"/>
              </a:ext>
            </a:extLst>
          </p:cNvPr>
          <p:cNvCxnSpPr/>
          <p:nvPr/>
        </p:nvCxnSpPr>
        <p:spPr>
          <a:xfrm>
            <a:off x="659221" y="4221125"/>
            <a:ext cx="10877107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72A71F0-DB70-4C4F-86DB-BA977599BF37}"/>
              </a:ext>
            </a:extLst>
          </p:cNvPr>
          <p:cNvCxnSpPr>
            <a:cxnSpLocks/>
          </p:cNvCxnSpPr>
          <p:nvPr/>
        </p:nvCxnSpPr>
        <p:spPr>
          <a:xfrm rot="5400000">
            <a:off x="3789521" y="4259937"/>
            <a:ext cx="4612955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A1AF1A3-B7F3-490C-B1AA-B65AABA7D570}"/>
              </a:ext>
            </a:extLst>
          </p:cNvPr>
          <p:cNvSpPr txBox="1"/>
          <p:nvPr/>
        </p:nvSpPr>
        <p:spPr>
          <a:xfrm>
            <a:off x="605922" y="1836500"/>
            <a:ext cx="25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gency FB" panose="020B0503020202020204" pitchFamily="34" charset="0"/>
              </a:rPr>
              <a:t>Load Data &amp; Visualization</a:t>
            </a:r>
            <a:endParaRPr lang="zh-CN" altLang="en-US" sz="2000" dirty="0">
              <a:latin typeface="Agency FB" panose="020B05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B49626-21D3-4B5F-9769-E3B6E5694060}"/>
              </a:ext>
            </a:extLst>
          </p:cNvPr>
          <p:cNvSpPr txBox="1"/>
          <p:nvPr/>
        </p:nvSpPr>
        <p:spPr>
          <a:xfrm>
            <a:off x="6133944" y="1836500"/>
            <a:ext cx="25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gency FB" panose="020B0503020202020204" pitchFamily="34" charset="0"/>
              </a:rPr>
              <a:t>Machine Learning Pipeline</a:t>
            </a:r>
            <a:endParaRPr lang="zh-CN" altLang="en-US" sz="2000" dirty="0">
              <a:latin typeface="Agency FB" panose="020B0503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D2F56-4682-43DF-B6EF-B2B7FBE67361}"/>
              </a:ext>
            </a:extLst>
          </p:cNvPr>
          <p:cNvSpPr txBox="1"/>
          <p:nvPr/>
        </p:nvSpPr>
        <p:spPr>
          <a:xfrm>
            <a:off x="605922" y="4248012"/>
            <a:ext cx="25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gency FB" panose="020B0503020202020204" pitchFamily="34" charset="0"/>
              </a:rPr>
              <a:t>Vectorization</a:t>
            </a:r>
            <a:endParaRPr lang="zh-CN" altLang="en-US" sz="2000" dirty="0">
              <a:latin typeface="Agency FB" panose="020B0503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BD678B-4010-4F23-8B60-637D023E42CE}"/>
              </a:ext>
            </a:extLst>
          </p:cNvPr>
          <p:cNvSpPr txBox="1"/>
          <p:nvPr/>
        </p:nvSpPr>
        <p:spPr>
          <a:xfrm>
            <a:off x="6133944" y="4248012"/>
            <a:ext cx="25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gency FB" panose="020B0503020202020204" pitchFamily="34" charset="0"/>
              </a:rPr>
              <a:t>Modeling</a:t>
            </a:r>
            <a:endParaRPr lang="zh-CN" altLang="en-US" sz="2000" dirty="0">
              <a:latin typeface="Agency FB" panose="020B0503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F69D89-3927-452E-8D3C-E1883344F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22" y="2263496"/>
            <a:ext cx="3933825" cy="771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986B956-CD6F-435B-B91C-A3297420F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576" y="2252972"/>
            <a:ext cx="5858318" cy="7334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88320D6-04BB-414A-BF81-0FA012215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577" y="3088317"/>
            <a:ext cx="5858318" cy="10096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D169E6-0EE6-4EF5-BFD2-4B7C40EB6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22" y="4684995"/>
            <a:ext cx="5452125" cy="1295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AC22C5-D580-4E36-89C5-5F8E6988C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23" y="6109214"/>
            <a:ext cx="5426568" cy="457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74F7281-EC53-4EE0-AE47-0FF2523EAC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3944" y="4684995"/>
            <a:ext cx="5774520" cy="9810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0346E03-2D4E-4D92-99C8-A3E9EEB24B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4896" y="5815013"/>
            <a:ext cx="5838478" cy="4286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67510BF-6DF5-4F11-B36E-CA0AF7A286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922" y="3179899"/>
            <a:ext cx="240982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9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5E81D6-E498-4851-A5D7-2911391F1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10785-4415-4C9F-AA0F-18F11BF78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AF9AD-9B7C-469D-A809-AE189894EBC0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223E39-0849-4625-93F6-C4E3ECF07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5584"/>
            <a:ext cx="6461274" cy="400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827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3398</TotalTime>
  <Words>111</Words>
  <Application>Microsoft Office PowerPoint</Application>
  <PresentationFormat>Widescreen</PresentationFormat>
  <Paragraphs>49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Agency FB</vt:lpstr>
      <vt:lpstr>Arial</vt:lpstr>
      <vt:lpstr>Calibri</vt:lpstr>
      <vt:lpstr>Wingdings</vt:lpstr>
      <vt:lpstr>Office Theme</vt:lpstr>
      <vt:lpstr>PUBG Win Points Prediction with Spark</vt:lpstr>
      <vt:lpstr>Motivation – Business Interest</vt:lpstr>
      <vt:lpstr>Code Snippet</vt:lpstr>
      <vt:lpstr>Visualization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Li, Bochao (Karen)</dc:creator>
  <cp:lastModifiedBy>Zhu, Ailun (Allen)</cp:lastModifiedBy>
  <cp:revision>865</cp:revision>
  <dcterms:created xsi:type="dcterms:W3CDTF">2018-11-28T17:40:25Z</dcterms:created>
  <dcterms:modified xsi:type="dcterms:W3CDTF">2019-01-30T03:30:37Z</dcterms:modified>
</cp:coreProperties>
</file>